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26947" y="2337860"/>
            <a:ext cx="7766936" cy="2469168"/>
          </a:xfrm>
        </p:spPr>
        <p:txBody>
          <a:bodyPr/>
          <a:lstStyle/>
          <a:p>
            <a:pPr algn="ctr"/>
            <a:r>
              <a:rPr lang="hr-HR" sz="4800" dirty="0"/>
              <a:t>V</a:t>
            </a:r>
            <a:r>
              <a:rPr lang="en-US" sz="4800" dirty="0" smtClean="0"/>
              <a:t>III</a:t>
            </a:r>
            <a:r>
              <a:rPr lang="en-US" sz="4800" dirty="0"/>
              <a:t>. </a:t>
            </a:r>
            <a:r>
              <a:rPr lang="hr-HR" sz="4800" dirty="0" smtClean="0"/>
              <a:t>REDOVNA</a:t>
            </a:r>
            <a:r>
              <a:rPr lang="en-US" sz="4800" dirty="0" smtClean="0"/>
              <a:t> </a:t>
            </a:r>
            <a:r>
              <a:rPr lang="en-US" sz="4800" dirty="0"/>
              <a:t>SKUPŠTINA ŽUPANIJSKE UDRUGE CDP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632499"/>
            <a:ext cx="7766936" cy="13861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/>
              <a:t>Veslarska 3B, HR-51000 Rijeka – Tel. (051) 374 566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E-mail: zucdp@cdp-ri.hr</a:t>
            </a:r>
          </a:p>
          <a:p>
            <a:pPr algn="l">
              <a:spcBef>
                <a:spcPts val="0"/>
              </a:spcBef>
            </a:pPr>
            <a:r>
              <a:rPr lang="en-US" sz="1400" dirty="0" err="1"/>
              <a:t>Žiro</a:t>
            </a:r>
            <a:r>
              <a:rPr lang="en-US" sz="1400" dirty="0"/>
              <a:t> </a:t>
            </a:r>
            <a:r>
              <a:rPr lang="en-US" sz="1400" dirty="0" err="1"/>
              <a:t>račun</a:t>
            </a:r>
            <a:r>
              <a:rPr lang="en-US" sz="1400" dirty="0"/>
              <a:t>: HR86 2360 0001 1031 42671</a:t>
            </a:r>
          </a:p>
          <a:p>
            <a:pPr algn="l">
              <a:spcBef>
                <a:spcPts val="0"/>
              </a:spcBef>
            </a:pPr>
            <a:r>
              <a:rPr lang="en-US" sz="1400" dirty="0" err="1"/>
              <a:t>Matični</a:t>
            </a:r>
            <a:r>
              <a:rPr lang="en-US" sz="1400" dirty="0"/>
              <a:t> </a:t>
            </a:r>
            <a:r>
              <a:rPr lang="en-US" sz="1400" dirty="0" err="1"/>
              <a:t>broj</a:t>
            </a:r>
            <a:r>
              <a:rPr lang="en-US" sz="1400" dirty="0"/>
              <a:t>: 047789790000</a:t>
            </a:r>
          </a:p>
          <a:p>
            <a:pPr algn="l">
              <a:spcBef>
                <a:spcPts val="0"/>
              </a:spcBef>
            </a:pPr>
            <a:r>
              <a:rPr lang="en-US" sz="1400" dirty="0"/>
              <a:t>OIB 89563667767</a:t>
            </a:r>
          </a:p>
          <a:p>
            <a:pPr algn="l"/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996" y="76878"/>
            <a:ext cx="1701349" cy="106617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446637" y="1143057"/>
            <a:ext cx="732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Županijska udruga osoba s cerebralnom i dječjom paralizom</a:t>
            </a:r>
          </a:p>
        </p:txBody>
      </p:sp>
    </p:spTree>
    <p:extLst>
      <p:ext uri="{BB962C8B-B14F-4D97-AF65-F5344CB8AC3E}">
        <p14:creationId xmlns:p14="http://schemas.microsoft.com/office/powerpoint/2010/main" val="10288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74552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/>
              <a:t>TEMELJNA SUSTAVNA</a:t>
            </a:r>
            <a:r>
              <a:rPr lang="en-US" sz="4400" dirty="0" smtClean="0"/>
              <a:t> PODRŠKA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2149" y="2250808"/>
            <a:ext cx="9668125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/>
              <a:t>Nacionalne</a:t>
            </a:r>
            <a:r>
              <a:rPr lang="en-US" sz="2400" dirty="0"/>
              <a:t> </a:t>
            </a:r>
            <a:r>
              <a:rPr lang="en-US" sz="2400" dirty="0" err="1"/>
              <a:t>zaklade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civilnoga</a:t>
            </a:r>
            <a:r>
              <a:rPr lang="en-US" sz="2400" dirty="0"/>
              <a:t> </a:t>
            </a:r>
            <a:r>
              <a:rPr lang="en-US" sz="2400" dirty="0" err="1" smtClean="0"/>
              <a:t>društva</a:t>
            </a:r>
            <a:r>
              <a:rPr lang="hr-HR" sz="2400" dirty="0"/>
              <a:t> </a:t>
            </a:r>
            <a:r>
              <a:rPr lang="hr-HR" sz="2400" dirty="0" smtClean="0"/>
              <a:t>osigurana Temeljna sustavna podrška - </a:t>
            </a:r>
            <a:r>
              <a:rPr lang="en-US" sz="2400" dirty="0" err="1" smtClean="0"/>
              <a:t>zaposlene</a:t>
            </a:r>
            <a:r>
              <a:rPr lang="en-US" sz="2400" dirty="0" smtClean="0"/>
              <a:t> </a:t>
            </a:r>
            <a:r>
              <a:rPr lang="en-US" sz="2400" dirty="0" err="1"/>
              <a:t>su</a:t>
            </a:r>
            <a:r>
              <a:rPr lang="en-US" sz="2400" dirty="0"/>
              <a:t> 2 </a:t>
            </a:r>
            <a:r>
              <a:rPr lang="en-US" sz="2400" dirty="0" err="1"/>
              <a:t>osobe</a:t>
            </a:r>
            <a:r>
              <a:rPr lang="en-US" sz="2400" dirty="0"/>
              <a:t> u </a:t>
            </a:r>
            <a:r>
              <a:rPr lang="en-US" sz="2400" dirty="0" err="1"/>
              <a:t>razdoblju</a:t>
            </a:r>
            <a:r>
              <a:rPr lang="en-US" sz="2400" dirty="0"/>
              <a:t> </a:t>
            </a:r>
            <a:r>
              <a:rPr lang="en-US" sz="2400" dirty="0" smtClean="0"/>
              <a:t>202</a:t>
            </a:r>
            <a:r>
              <a:rPr lang="hr-HR" sz="2400" dirty="0" smtClean="0"/>
              <a:t>5</a:t>
            </a:r>
            <a:r>
              <a:rPr lang="en-US" sz="2400" dirty="0" smtClean="0"/>
              <a:t>. </a:t>
            </a:r>
            <a:r>
              <a:rPr lang="en-US" sz="2400" dirty="0"/>
              <a:t>– </a:t>
            </a:r>
            <a:r>
              <a:rPr lang="en-US" sz="2400" dirty="0" smtClean="0"/>
              <a:t>202</a:t>
            </a:r>
            <a:r>
              <a:rPr lang="hr-HR" sz="2400" dirty="0" smtClean="0"/>
              <a:t>7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274" y="411891"/>
            <a:ext cx="9342852" cy="1320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SOCIJALNA I PSIHOSOCIJALNA ZAŠTITA DJECE S VIŠESTRUKIM TEŠKOĆAMA U RAZVOJU ZA VRIJEME ŠK</a:t>
            </a:r>
            <a:r>
              <a:rPr lang="hr-HR" sz="2800" dirty="0" smtClean="0"/>
              <a:t>OLSKIH</a:t>
            </a:r>
            <a:r>
              <a:rPr lang="en-US" sz="2800" dirty="0" smtClean="0"/>
              <a:t> PRAZNIKA</a:t>
            </a:r>
            <a:endParaRPr lang="en-US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205" y="2397211"/>
            <a:ext cx="9788840" cy="33723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300" dirty="0" err="1" smtClean="0"/>
              <a:t>P</a:t>
            </a:r>
            <a:r>
              <a:rPr lang="en-US" sz="2300" dirty="0" err="1" smtClean="0"/>
              <a:t>reko</a:t>
            </a:r>
            <a:r>
              <a:rPr lang="en-US" sz="2300" dirty="0" smtClean="0"/>
              <a:t> </a:t>
            </a:r>
            <a:r>
              <a:rPr lang="en-US" sz="2300" dirty="0" err="1"/>
              <a:t>projekta</a:t>
            </a:r>
            <a:r>
              <a:rPr lang="en-US" sz="2300" dirty="0"/>
              <a:t> </a:t>
            </a:r>
            <a:r>
              <a:rPr lang="en-US" sz="2300" dirty="0" err="1" smtClean="0"/>
              <a:t>zbrinuto</a:t>
            </a:r>
            <a:r>
              <a:rPr lang="hr-HR" sz="2300" dirty="0" smtClean="0"/>
              <a:t> je jedno</a:t>
            </a:r>
            <a:r>
              <a:rPr lang="en-US" sz="2300" dirty="0" smtClean="0"/>
              <a:t> d</a:t>
            </a:r>
            <a:r>
              <a:rPr lang="hr-HR" sz="2300" dirty="0" smtClean="0"/>
              <a:t>i</a:t>
            </a:r>
            <a:r>
              <a:rPr lang="en-US" sz="2300" dirty="0" smtClean="0"/>
              <a:t>je</a:t>
            </a:r>
            <a:r>
              <a:rPr lang="hr-HR" sz="2300" dirty="0" smtClean="0"/>
              <a:t>te</a:t>
            </a:r>
            <a:r>
              <a:rPr lang="en-US" sz="2300" dirty="0" smtClean="0"/>
              <a:t> </a:t>
            </a:r>
            <a:r>
              <a:rPr lang="en-US" sz="2300" dirty="0"/>
              <a:t>s </a:t>
            </a:r>
            <a:r>
              <a:rPr lang="en-US" sz="2300" dirty="0" err="1"/>
              <a:t>višestrukim</a:t>
            </a:r>
            <a:r>
              <a:rPr lang="en-US" sz="2300" dirty="0"/>
              <a:t> </a:t>
            </a:r>
            <a:r>
              <a:rPr lang="en-US" sz="2300" dirty="0" err="1"/>
              <a:t>teškoćama</a:t>
            </a:r>
            <a:r>
              <a:rPr lang="en-US" sz="2300" dirty="0"/>
              <a:t> u </a:t>
            </a:r>
            <a:r>
              <a:rPr lang="en-US" sz="2300" dirty="0" err="1"/>
              <a:t>razvoju</a:t>
            </a:r>
            <a:r>
              <a:rPr lang="en-US" sz="2300" dirty="0"/>
              <a:t> </a:t>
            </a:r>
            <a:r>
              <a:rPr lang="en-US" sz="2300" dirty="0" err="1"/>
              <a:t>iz</a:t>
            </a:r>
            <a:r>
              <a:rPr lang="en-US" sz="2300" dirty="0"/>
              <a:t> </a:t>
            </a:r>
            <a:r>
              <a:rPr lang="en-US" sz="2300" dirty="0" err="1"/>
              <a:t>Grada</a:t>
            </a:r>
            <a:r>
              <a:rPr lang="en-US" sz="2300" dirty="0"/>
              <a:t> </a:t>
            </a:r>
            <a:r>
              <a:rPr lang="en-US" sz="2300" dirty="0" err="1" smtClean="0"/>
              <a:t>Kastva</a:t>
            </a:r>
            <a:r>
              <a:rPr lang="hr-HR" sz="2300" dirty="0" smtClean="0"/>
              <a:t> i jedno </a:t>
            </a:r>
            <a:r>
              <a:rPr lang="en-US" sz="2300" dirty="0" err="1" smtClean="0"/>
              <a:t>iz</a:t>
            </a:r>
            <a:r>
              <a:rPr lang="en-US" sz="2300" dirty="0" smtClean="0"/>
              <a:t> </a:t>
            </a:r>
            <a:r>
              <a:rPr lang="en-US" sz="2300" dirty="0" err="1"/>
              <a:t>Općine</a:t>
            </a:r>
            <a:r>
              <a:rPr lang="en-US" sz="2300" dirty="0"/>
              <a:t> </a:t>
            </a:r>
            <a:r>
              <a:rPr lang="en-US" sz="2300" dirty="0" err="1" smtClean="0"/>
              <a:t>Viškovo</a:t>
            </a:r>
            <a:r>
              <a:rPr lang="hr-HR" sz="2300" dirty="0" smtClean="0"/>
              <a:t> (ostalih sedmero je s područja Grada Rijeke)</a:t>
            </a:r>
          </a:p>
          <a:p>
            <a:pPr>
              <a:lnSpc>
                <a:spcPct val="150000"/>
              </a:lnSpc>
            </a:pPr>
            <a:r>
              <a:rPr lang="en-US" sz="2300" dirty="0" err="1" smtClean="0"/>
              <a:t>Odjel</a:t>
            </a:r>
            <a:r>
              <a:rPr lang="en-US" sz="2300" dirty="0" smtClean="0"/>
              <a:t> </a:t>
            </a:r>
            <a:r>
              <a:rPr lang="hr-HR" sz="2300" dirty="0" smtClean="0"/>
              <a:t>Zamet </a:t>
            </a:r>
            <a:r>
              <a:rPr lang="en-US" sz="2300" dirty="0" err="1" smtClean="0"/>
              <a:t>na</a:t>
            </a:r>
            <a:r>
              <a:rPr lang="en-US" sz="2300" dirty="0" smtClean="0"/>
              <a:t> </a:t>
            </a:r>
            <a:r>
              <a:rPr lang="en-US" sz="2300" dirty="0"/>
              <a:t>4h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vrijeme</a:t>
            </a:r>
            <a:r>
              <a:rPr lang="en-US" sz="2300" dirty="0"/>
              <a:t> </a:t>
            </a:r>
            <a:r>
              <a:rPr lang="en-US" sz="2300" dirty="0" err="1" smtClean="0"/>
              <a:t>šk</a:t>
            </a:r>
            <a:r>
              <a:rPr lang="hr-HR" sz="2300" dirty="0" err="1" smtClean="0"/>
              <a:t>olskih</a:t>
            </a:r>
            <a:r>
              <a:rPr lang="en-US" sz="2300" dirty="0" smtClean="0"/>
              <a:t> </a:t>
            </a:r>
            <a:r>
              <a:rPr lang="en-US" sz="2300" dirty="0" err="1"/>
              <a:t>praznika</a:t>
            </a:r>
            <a:endParaRPr lang="en-US" sz="2300" dirty="0"/>
          </a:p>
          <a:p>
            <a:pPr>
              <a:lnSpc>
                <a:spcPct val="150000"/>
              </a:lnSpc>
            </a:pPr>
            <a:r>
              <a:rPr lang="hr-HR" sz="2300" dirty="0" err="1" smtClean="0"/>
              <a:t>O</a:t>
            </a:r>
            <a:r>
              <a:rPr lang="en-US" sz="2300" dirty="0" err="1" smtClean="0"/>
              <a:t>sigurana</a:t>
            </a:r>
            <a:r>
              <a:rPr lang="en-US" sz="2300" dirty="0" smtClean="0"/>
              <a:t> med</a:t>
            </a:r>
            <a:r>
              <a:rPr lang="hr-HR" sz="2300" dirty="0" err="1" smtClean="0"/>
              <a:t>icinska</a:t>
            </a:r>
            <a:r>
              <a:rPr lang="en-US" sz="2300" dirty="0" smtClean="0"/>
              <a:t> </a:t>
            </a:r>
            <a:r>
              <a:rPr lang="en-US" sz="2300" dirty="0" err="1"/>
              <a:t>sestra</a:t>
            </a:r>
            <a:r>
              <a:rPr lang="en-US" sz="2300" dirty="0"/>
              <a:t>, </a:t>
            </a:r>
            <a:r>
              <a:rPr lang="en-US" sz="2300" dirty="0" err="1"/>
              <a:t>fizioterapeut</a:t>
            </a:r>
            <a:r>
              <a:rPr lang="en-US" sz="2300" dirty="0"/>
              <a:t>, </a:t>
            </a:r>
            <a:r>
              <a:rPr lang="en-US" sz="2300" dirty="0" err="1" smtClean="0"/>
              <a:t>njegovateljica</a:t>
            </a:r>
            <a:r>
              <a:rPr lang="hr-HR" sz="2300" dirty="0" smtClean="0"/>
              <a:t>, stručna pratnja u kombiju, vozač</a:t>
            </a:r>
            <a:r>
              <a:rPr lang="en-US" sz="2300" dirty="0" smtClean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hr-HR" sz="2300" dirty="0" smtClean="0"/>
              <a:t>troškovi </a:t>
            </a:r>
            <a:r>
              <a:rPr lang="en-US" sz="2300" dirty="0" err="1" smtClean="0"/>
              <a:t>prijevoz</a:t>
            </a:r>
            <a:r>
              <a:rPr lang="hr-HR" sz="2300" dirty="0" smtClean="0"/>
              <a:t>a</a:t>
            </a:r>
            <a:r>
              <a:rPr lang="en-US" sz="2300" dirty="0" smtClean="0"/>
              <a:t> </a:t>
            </a:r>
            <a:r>
              <a:rPr lang="en-US" sz="2300" dirty="0" err="1"/>
              <a:t>korisnika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8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ODMOR OD SKRBI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6640"/>
            <a:ext cx="8596668" cy="388077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dirty="0" smtClean="0"/>
              <a:t>Financiran od strane ESF-a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Osigurana sredstva u iznosu od: 149.664,06 EUR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Pružanje inovativnih socijalnih usluga odmora od skrbi za 17 roditelja njegovatelja i obitelji koje skrbe o članovima s invaliditetom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019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9609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JAVNI RAD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err="1"/>
              <a:t>Z</a:t>
            </a:r>
            <a:r>
              <a:rPr lang="en-US" sz="2400" dirty="0" err="1" smtClean="0"/>
              <a:t>aposlen</a:t>
            </a:r>
            <a:r>
              <a:rPr lang="hr-HR" sz="2400" dirty="0" smtClean="0"/>
              <a:t>e</a:t>
            </a:r>
            <a:r>
              <a:rPr lang="en-US" sz="2400" dirty="0" smtClean="0"/>
              <a:t> </a:t>
            </a:r>
            <a:r>
              <a:rPr lang="hr-HR" sz="2400" dirty="0" smtClean="0"/>
              <a:t>dvije </a:t>
            </a:r>
            <a:r>
              <a:rPr lang="en-US" sz="2400" dirty="0" err="1" smtClean="0"/>
              <a:t>osobe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hr-HR" sz="2400" dirty="0" smtClean="0"/>
              <a:t>6</a:t>
            </a:r>
            <a:r>
              <a:rPr lang="en-US" sz="2400" dirty="0" smtClean="0"/>
              <a:t> </a:t>
            </a:r>
            <a:r>
              <a:rPr lang="en-US" sz="2400" dirty="0" err="1"/>
              <a:t>mjeseci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pomoćnici</a:t>
            </a:r>
            <a:r>
              <a:rPr lang="hr-HR" sz="2400" dirty="0" smtClean="0"/>
              <a:t> u prostorijama Udruge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6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55" y="3769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IZVANINSTITUCIONALNE RADIONICE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560" y="1396314"/>
            <a:ext cx="9825909" cy="53381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, </a:t>
            </a:r>
            <a:r>
              <a:rPr lang="en-US" sz="2000" dirty="0" err="1"/>
              <a:t>izvaninstitucionalne</a:t>
            </a:r>
            <a:r>
              <a:rPr lang="en-US" sz="2000" dirty="0"/>
              <a:t> </a:t>
            </a:r>
            <a:r>
              <a:rPr lang="en-US" sz="2000" dirty="0" err="1"/>
              <a:t>radionice</a:t>
            </a:r>
            <a:r>
              <a:rPr lang="en-US" sz="2000" dirty="0"/>
              <a:t> </a:t>
            </a:r>
            <a:r>
              <a:rPr lang="en-US" sz="2000" dirty="0" err="1"/>
              <a:t>našim</a:t>
            </a:r>
            <a:r>
              <a:rPr lang="en-US" sz="2000" dirty="0"/>
              <a:t> </a:t>
            </a:r>
            <a:r>
              <a:rPr lang="en-US" sz="2000" dirty="0" err="1"/>
              <a:t>članovima</a:t>
            </a:r>
            <a:r>
              <a:rPr lang="en-US" sz="2000" dirty="0"/>
              <a:t> </a:t>
            </a:r>
            <a:r>
              <a:rPr lang="en-US" sz="2000" dirty="0" err="1"/>
              <a:t>omogućene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dirty="0" err="1"/>
              <a:t>Udruge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s </a:t>
            </a:r>
            <a:r>
              <a:rPr lang="en-US" sz="2000" dirty="0" err="1"/>
              <a:t>cerebralnom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dječjom</a:t>
            </a:r>
            <a:r>
              <a:rPr lang="en-US" sz="2000" dirty="0"/>
              <a:t> </a:t>
            </a:r>
            <a:r>
              <a:rPr lang="en-US" sz="2000" dirty="0" err="1"/>
              <a:t>paralizom</a:t>
            </a:r>
            <a:r>
              <a:rPr lang="en-US" sz="2000" dirty="0"/>
              <a:t> Rijeka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financira</a:t>
            </a:r>
            <a:r>
              <a:rPr lang="en-US" sz="2000" dirty="0"/>
              <a:t> MROSP, MZOS, PGŽ, GRAD RIJEKA, s </a:t>
            </a:r>
            <a:r>
              <a:rPr lang="en-US" sz="2000" dirty="0" err="1"/>
              <a:t>obzirom</a:t>
            </a:r>
            <a:r>
              <a:rPr lang="en-US" sz="2000" dirty="0"/>
              <a:t> da </a:t>
            </a:r>
            <a:r>
              <a:rPr lang="en-US" sz="2000" dirty="0" err="1"/>
              <a:t>udruge</a:t>
            </a:r>
            <a:r>
              <a:rPr lang="en-US" sz="2000" dirty="0"/>
              <a:t> </a:t>
            </a:r>
            <a:r>
              <a:rPr lang="en-US" sz="2000" dirty="0" err="1"/>
              <a:t>dijele</a:t>
            </a:r>
            <a:r>
              <a:rPr lang="en-US" sz="2000" dirty="0"/>
              <a:t> </a:t>
            </a:r>
            <a:r>
              <a:rPr lang="en-US" sz="2000" dirty="0" err="1"/>
              <a:t>zajednički</a:t>
            </a:r>
            <a:r>
              <a:rPr lang="en-US" sz="2000" dirty="0"/>
              <a:t> </a:t>
            </a:r>
            <a:r>
              <a:rPr lang="en-US" sz="2000" dirty="0" err="1"/>
              <a:t>prostor</a:t>
            </a:r>
            <a:r>
              <a:rPr lang="en-US" sz="2000" dirty="0"/>
              <a:t>.</a:t>
            </a:r>
          </a:p>
          <a:p>
            <a:r>
              <a:rPr lang="en-US" sz="2000" dirty="0"/>
              <a:t>U </a:t>
            </a:r>
            <a:r>
              <a:rPr lang="en-US" sz="2000" dirty="0" err="1"/>
              <a:t>Udruzi</a:t>
            </a:r>
            <a:r>
              <a:rPr lang="en-US" sz="2000" dirty="0"/>
              <a:t> </a:t>
            </a:r>
            <a:r>
              <a:rPr lang="en-US" sz="2000" dirty="0" err="1"/>
              <a:t>djeluju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err="1"/>
              <a:t>Plesna</a:t>
            </a:r>
            <a:r>
              <a:rPr lang="en-US" sz="2000" dirty="0"/>
              <a:t> </a:t>
            </a:r>
            <a:r>
              <a:rPr lang="en-US" sz="2000" dirty="0" err="1"/>
              <a:t>skupina</a:t>
            </a:r>
            <a:r>
              <a:rPr lang="en-US" sz="2000" dirty="0"/>
              <a:t> „</a:t>
            </a:r>
            <a:r>
              <a:rPr lang="en-US" sz="2000" dirty="0" err="1"/>
              <a:t>Magija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 err="1"/>
              <a:t>Glazbena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endParaRPr lang="en-US" sz="2000" dirty="0"/>
          </a:p>
          <a:p>
            <a:pPr lvl="1"/>
            <a:r>
              <a:rPr lang="en-US" sz="2000" dirty="0" err="1"/>
              <a:t>Likovna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endParaRPr lang="en-US" sz="2000" dirty="0"/>
          </a:p>
          <a:p>
            <a:pPr lvl="1"/>
            <a:r>
              <a:rPr lang="en-US" sz="2000" dirty="0" err="1"/>
              <a:t>Radionica</a:t>
            </a:r>
            <a:r>
              <a:rPr lang="en-US" sz="2000" dirty="0"/>
              <a:t> </a:t>
            </a:r>
            <a:r>
              <a:rPr lang="en-US" sz="2000" dirty="0" err="1"/>
              <a:t>engleskog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talijanskog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endParaRPr lang="en-US" sz="2000" dirty="0"/>
          </a:p>
          <a:p>
            <a:pPr lvl="1"/>
            <a:r>
              <a:rPr lang="en-US" sz="2000" dirty="0" err="1"/>
              <a:t>Psihološka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endParaRPr lang="en-US" sz="2000" dirty="0"/>
          </a:p>
          <a:p>
            <a:pPr lvl="1"/>
            <a:r>
              <a:rPr lang="en-US" sz="2000" dirty="0" err="1"/>
              <a:t>Dramska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endParaRPr lang="en-US" sz="2000" dirty="0"/>
          </a:p>
          <a:p>
            <a:pPr lvl="1"/>
            <a:r>
              <a:rPr lang="en-US" sz="2000" dirty="0" err="1"/>
              <a:t>Terapijsko</a:t>
            </a:r>
            <a:r>
              <a:rPr lang="en-US" sz="2000" dirty="0"/>
              <a:t> </a:t>
            </a:r>
            <a:r>
              <a:rPr lang="en-US" sz="2000" dirty="0" err="1"/>
              <a:t>plivanje</a:t>
            </a:r>
            <a:r>
              <a:rPr lang="en-US" sz="2000" dirty="0"/>
              <a:t> - </a:t>
            </a:r>
            <a:r>
              <a:rPr lang="en-US" sz="2000" dirty="0" err="1"/>
              <a:t>Plivački</a:t>
            </a:r>
            <a:r>
              <a:rPr lang="en-US" sz="2000" dirty="0"/>
              <a:t> </a:t>
            </a:r>
            <a:r>
              <a:rPr lang="en-US" sz="2000" dirty="0" err="1"/>
              <a:t>klub</a:t>
            </a:r>
            <a:r>
              <a:rPr lang="en-US" sz="2000" dirty="0"/>
              <a:t> „</a:t>
            </a:r>
            <a:r>
              <a:rPr lang="en-US" sz="2000" dirty="0" err="1"/>
              <a:t>Forca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 err="1"/>
              <a:t>Terapijsko</a:t>
            </a:r>
            <a:r>
              <a:rPr lang="en-US" sz="2000" dirty="0"/>
              <a:t> </a:t>
            </a:r>
            <a:r>
              <a:rPr lang="en-US" sz="2000" dirty="0" err="1"/>
              <a:t>jahanje</a:t>
            </a:r>
            <a:r>
              <a:rPr lang="en-US" sz="2000" dirty="0"/>
              <a:t> - </a:t>
            </a:r>
            <a:r>
              <a:rPr lang="en-US" sz="2000" dirty="0" err="1"/>
              <a:t>Konjički</a:t>
            </a:r>
            <a:r>
              <a:rPr lang="en-US" sz="2000" dirty="0"/>
              <a:t> </a:t>
            </a:r>
            <a:r>
              <a:rPr lang="en-US" sz="2000" dirty="0" err="1"/>
              <a:t>klub</a:t>
            </a:r>
            <a:r>
              <a:rPr lang="en-US" sz="2000" dirty="0"/>
              <a:t> „</a:t>
            </a:r>
            <a:r>
              <a:rPr lang="en-US" sz="2000" dirty="0" err="1"/>
              <a:t>Vodičajna</a:t>
            </a:r>
            <a:r>
              <a:rPr lang="en-US" sz="2000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840" y="646670"/>
            <a:ext cx="9430493" cy="1320800"/>
          </a:xfrm>
        </p:spPr>
        <p:txBody>
          <a:bodyPr>
            <a:noAutofit/>
          </a:bodyPr>
          <a:lstStyle/>
          <a:p>
            <a:r>
              <a:rPr lang="pt-BR" sz="3200" dirty="0" smtClean="0"/>
              <a:t>FESTIVAL STVARALAŠTVA I DOSTIGNUĆA DJECE S TEŠKOĆAMA U RAZVOJU I OSOBA S INVALIDITETOM </a:t>
            </a:r>
            <a:r>
              <a:rPr lang="pt-BR" sz="2800" dirty="0"/>
              <a:t/>
            </a:r>
            <a:br>
              <a:rPr lang="pt-BR" sz="2800" dirty="0"/>
            </a:br>
            <a:endParaRPr lang="en-US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7840" y="2506579"/>
            <a:ext cx="9430493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/>
              <a:t>Udruga</a:t>
            </a:r>
            <a:r>
              <a:rPr lang="en-US" sz="2000" dirty="0"/>
              <a:t> se od </a:t>
            </a:r>
            <a:r>
              <a:rPr lang="en-US" sz="2000" dirty="0" err="1"/>
              <a:t>svog</a:t>
            </a:r>
            <a:r>
              <a:rPr lang="en-US" sz="2000" dirty="0"/>
              <a:t> </a:t>
            </a:r>
            <a:r>
              <a:rPr lang="en-US" sz="2000" dirty="0" err="1"/>
              <a:t>osnutka</a:t>
            </a:r>
            <a:r>
              <a:rPr lang="en-US" sz="2000" dirty="0"/>
              <a:t> </a:t>
            </a:r>
            <a:r>
              <a:rPr lang="en-US" sz="2000" dirty="0" err="1"/>
              <a:t>aktivno</a:t>
            </a:r>
            <a:r>
              <a:rPr lang="en-US" sz="2000" dirty="0"/>
              <a:t> </a:t>
            </a:r>
            <a:r>
              <a:rPr lang="en-US" sz="2000" dirty="0" err="1"/>
              <a:t>uključila</a:t>
            </a:r>
            <a:r>
              <a:rPr lang="en-US" sz="2000" dirty="0"/>
              <a:t> u </a:t>
            </a:r>
            <a:r>
              <a:rPr lang="en-US" sz="2000" dirty="0" err="1"/>
              <a:t>organizaciju</a:t>
            </a:r>
            <a:r>
              <a:rPr lang="en-US" sz="2000" dirty="0"/>
              <a:t> </a:t>
            </a:r>
            <a:r>
              <a:rPr lang="en-US" sz="2000" dirty="0" err="1"/>
              <a:t>samog</a:t>
            </a:r>
            <a:r>
              <a:rPr lang="en-US" sz="2000" dirty="0"/>
              <a:t> </a:t>
            </a:r>
            <a:r>
              <a:rPr lang="en-US" sz="2000" dirty="0" err="1"/>
              <a:t>Festivala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održava</a:t>
            </a:r>
            <a:r>
              <a:rPr lang="en-US" sz="2000" dirty="0"/>
              <a:t> od 2003. </a:t>
            </a:r>
            <a:r>
              <a:rPr lang="en-US" sz="2000" dirty="0" err="1"/>
              <a:t>godine</a:t>
            </a:r>
            <a:r>
              <a:rPr lang="en-US" sz="2000" dirty="0"/>
              <a:t>, </a:t>
            </a:r>
            <a:r>
              <a:rPr lang="en-US" sz="2000" dirty="0" err="1"/>
              <a:t>povodom</a:t>
            </a:r>
            <a:r>
              <a:rPr lang="en-US" sz="2000" dirty="0"/>
              <a:t> </a:t>
            </a:r>
            <a:r>
              <a:rPr lang="en-US" sz="2000" dirty="0" err="1"/>
              <a:t>Međunarodnog</a:t>
            </a:r>
            <a:r>
              <a:rPr lang="en-US" sz="2000" dirty="0"/>
              <a:t> dana </a:t>
            </a:r>
            <a:r>
              <a:rPr lang="en-US" sz="2000" dirty="0" err="1"/>
              <a:t>osoba</a:t>
            </a:r>
            <a:r>
              <a:rPr lang="en-US" sz="2000" dirty="0"/>
              <a:t> s </a:t>
            </a:r>
            <a:r>
              <a:rPr lang="en-US" sz="2000" dirty="0" err="1"/>
              <a:t>invaliditetom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Na </a:t>
            </a:r>
            <a:r>
              <a:rPr lang="en-US" sz="2000" dirty="0" err="1"/>
              <a:t>Festivalu</a:t>
            </a:r>
            <a:r>
              <a:rPr lang="en-US" sz="2000" dirty="0"/>
              <a:t> </a:t>
            </a:r>
            <a:r>
              <a:rPr lang="hr-HR" sz="2000" dirty="0" smtClean="0"/>
              <a:t>03</a:t>
            </a:r>
            <a:r>
              <a:rPr lang="en-US" sz="2000" dirty="0" smtClean="0"/>
              <a:t>.</a:t>
            </a:r>
            <a:r>
              <a:rPr lang="hr-HR" sz="2000" dirty="0" smtClean="0"/>
              <a:t> prosinca </a:t>
            </a:r>
            <a:r>
              <a:rPr lang="en-US" sz="2000" dirty="0" smtClean="0"/>
              <a:t>202</a:t>
            </a:r>
            <a:r>
              <a:rPr lang="hr-HR" sz="2000" dirty="0" smtClean="0"/>
              <a:t>5</a:t>
            </a:r>
            <a:r>
              <a:rPr lang="en-US" sz="2000" dirty="0" smtClean="0"/>
              <a:t>.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sudjelovali</a:t>
            </a:r>
            <a:r>
              <a:rPr lang="en-US" sz="2000" dirty="0"/>
              <a:t> </a:t>
            </a:r>
            <a:r>
              <a:rPr lang="en-US" sz="2000" dirty="0" err="1"/>
              <a:t>članovi</a:t>
            </a:r>
            <a:r>
              <a:rPr lang="en-US" sz="2000" dirty="0"/>
              <a:t> </a:t>
            </a:r>
            <a:r>
              <a:rPr lang="en-US" sz="2000" dirty="0" err="1"/>
              <a:t>naših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 (</a:t>
            </a:r>
            <a:r>
              <a:rPr lang="en-US" sz="2000" dirty="0" err="1"/>
              <a:t>plesna</a:t>
            </a:r>
            <a:r>
              <a:rPr lang="en-US" sz="2000" dirty="0"/>
              <a:t> </a:t>
            </a:r>
            <a:r>
              <a:rPr lang="en-US" sz="2000" dirty="0" err="1"/>
              <a:t>grupa</a:t>
            </a:r>
            <a:r>
              <a:rPr lang="en-US" sz="2000" dirty="0"/>
              <a:t> </a:t>
            </a:r>
            <a:r>
              <a:rPr lang="en-US" sz="2000" dirty="0" err="1"/>
              <a:t>Magija</a:t>
            </a:r>
            <a:r>
              <a:rPr lang="en-US" sz="2000" dirty="0"/>
              <a:t>, </a:t>
            </a:r>
            <a:r>
              <a:rPr lang="en-US" sz="2000" dirty="0" err="1"/>
              <a:t>dramska</a:t>
            </a:r>
            <a:r>
              <a:rPr lang="en-US" sz="2000" dirty="0"/>
              <a:t>, </a:t>
            </a:r>
            <a:r>
              <a:rPr lang="en-US" sz="2000" dirty="0" err="1"/>
              <a:t>glazbena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likovna</a:t>
            </a:r>
            <a:r>
              <a:rPr lang="en-US" sz="2000" dirty="0"/>
              <a:t> </a:t>
            </a:r>
            <a:r>
              <a:rPr lang="en-US" sz="2000" dirty="0" err="1"/>
              <a:t>radionica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POMOĆ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6696" y="1816444"/>
            <a:ext cx="9677628" cy="43608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Udruga</a:t>
            </a:r>
            <a:r>
              <a:rPr lang="en-US" sz="2800" dirty="0"/>
              <a:t> </a:t>
            </a:r>
            <a:r>
              <a:rPr lang="en-US" sz="2800" dirty="0" err="1"/>
              <a:t>pomaže</a:t>
            </a:r>
            <a:r>
              <a:rPr lang="en-US" sz="28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err="1"/>
              <a:t>Članovima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obiteljima</a:t>
            </a:r>
            <a:r>
              <a:rPr lang="en-US" sz="2400" dirty="0"/>
              <a:t> </a:t>
            </a:r>
            <a:r>
              <a:rPr lang="en-US" sz="2400" dirty="0" err="1"/>
              <a:t>naših</a:t>
            </a:r>
            <a:r>
              <a:rPr lang="en-US" sz="2400" dirty="0"/>
              <a:t> </a:t>
            </a:r>
            <a:r>
              <a:rPr lang="en-US" sz="2400" dirty="0" err="1"/>
              <a:t>članova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P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/>
              <a:t>ostvarivanju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članova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njihovih</a:t>
            </a:r>
            <a:r>
              <a:rPr lang="en-US" sz="2400" dirty="0"/>
              <a:t> </a:t>
            </a:r>
            <a:r>
              <a:rPr lang="en-US" sz="2400" dirty="0" err="1"/>
              <a:t>obitelji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hr-HR" sz="2400" dirty="0" err="1" smtClean="0"/>
              <a:t>P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/>
              <a:t>prikupljanju</a:t>
            </a:r>
            <a:r>
              <a:rPr lang="en-US" sz="2400" dirty="0"/>
              <a:t> </a:t>
            </a:r>
            <a:r>
              <a:rPr lang="en-US" sz="2400" dirty="0" err="1"/>
              <a:t>donacija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članove</a:t>
            </a:r>
            <a:r>
              <a:rPr lang="en-US" sz="2400" dirty="0"/>
              <a:t> </a:t>
            </a:r>
            <a:r>
              <a:rPr lang="en-US" sz="2400" dirty="0" err="1"/>
              <a:t>Udruge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/>
              <a:t>rješavanju</a:t>
            </a:r>
            <a:r>
              <a:rPr lang="en-US" sz="2400" dirty="0"/>
              <a:t> </a:t>
            </a:r>
            <a:r>
              <a:rPr lang="en-US" sz="2400" dirty="0" err="1"/>
              <a:t>raznih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članovi</a:t>
            </a:r>
            <a:r>
              <a:rPr lang="en-US" sz="2400" dirty="0"/>
              <a:t> </a:t>
            </a:r>
            <a:r>
              <a:rPr lang="en-US" sz="2400" dirty="0" err="1"/>
              <a:t>Udruge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obitelji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NEOSTVARENI CILJEVI UDRUGE U PRETHODNOM RAZDOBLJU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271799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Zapošljavanje</a:t>
            </a:r>
            <a:r>
              <a:rPr lang="en-US" sz="2400" dirty="0" smtClean="0"/>
              <a:t> </a:t>
            </a:r>
            <a:r>
              <a:rPr lang="en-US" sz="2400" dirty="0" err="1" smtClean="0"/>
              <a:t>osoba</a:t>
            </a:r>
            <a:r>
              <a:rPr lang="en-US" sz="2400" dirty="0" smtClean="0"/>
              <a:t> s </a:t>
            </a:r>
            <a:r>
              <a:rPr lang="en-US" sz="2400" dirty="0" err="1" smtClean="0"/>
              <a:t>invaliditetom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Kuda</a:t>
            </a:r>
            <a:r>
              <a:rPr lang="en-US" sz="2400" dirty="0" smtClean="0"/>
              <a:t> </a:t>
            </a:r>
            <a:r>
              <a:rPr lang="en-US" sz="2400" dirty="0" err="1" smtClean="0"/>
              <a:t>poslije</a:t>
            </a:r>
            <a:r>
              <a:rPr lang="en-US" sz="2400" dirty="0" smtClean="0"/>
              <a:t> </a:t>
            </a:r>
            <a:r>
              <a:rPr lang="en-US" sz="2400" dirty="0" err="1" smtClean="0"/>
              <a:t>smrti</a:t>
            </a:r>
            <a:r>
              <a:rPr lang="en-US" sz="2400" dirty="0" smtClean="0"/>
              <a:t> </a:t>
            </a:r>
            <a:r>
              <a:rPr lang="en-US" sz="2400" dirty="0" err="1" smtClean="0"/>
              <a:t>roditelja</a:t>
            </a:r>
            <a:r>
              <a:rPr lang="hr-HR" sz="2400" dirty="0" smtClean="0"/>
              <a:t> – STAMBENA ZAJEDNICA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Inkluzija</a:t>
            </a:r>
            <a:r>
              <a:rPr lang="en-US" sz="2400" dirty="0" smtClean="0"/>
              <a:t> – </a:t>
            </a:r>
            <a:r>
              <a:rPr lang="en-US" sz="2400" dirty="0" err="1" smtClean="0"/>
              <a:t>cerebralna</a:t>
            </a:r>
            <a:r>
              <a:rPr lang="en-US" sz="2400" dirty="0" smtClean="0"/>
              <a:t> </a:t>
            </a:r>
            <a:r>
              <a:rPr lang="en-US" sz="2400" dirty="0" err="1" smtClean="0"/>
              <a:t>paraliza</a:t>
            </a:r>
            <a:r>
              <a:rPr lang="en-US" sz="2400" dirty="0" smtClean="0"/>
              <a:t> od 21</a:t>
            </a:r>
            <a:r>
              <a:rPr lang="hr-HR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godine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685" y="25866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8724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324" y="163521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/>
              <a:t>IZVJEŠĆE O RADU ZA PROTEKLO RAZDOBLJE</a:t>
            </a:r>
            <a:br>
              <a:rPr lang="pl-PL" sz="4400" dirty="0"/>
            </a:br>
            <a:r>
              <a:rPr lang="pl-PL" sz="4400" dirty="0" smtClean="0"/>
              <a:t>2025.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6627" y="6166022"/>
            <a:ext cx="274320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24. </a:t>
            </a:r>
            <a:r>
              <a:rPr lang="hr-HR" dirty="0"/>
              <a:t>t</a:t>
            </a:r>
            <a:r>
              <a:rPr lang="hr-HR" dirty="0" smtClean="0"/>
              <a:t>ravnja 2026.</a:t>
            </a: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2842055" y="3960851"/>
            <a:ext cx="514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Predsjednik Udruge – Miljenko </a:t>
            </a:r>
            <a:r>
              <a:rPr lang="hr-HR" sz="2000" dirty="0" err="1" smtClean="0"/>
              <a:t>Mišljenović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83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PRIHODI I RASHODI UDRUGE U </a:t>
            </a:r>
            <a:r>
              <a:rPr lang="en-US" sz="4000" dirty="0" smtClean="0"/>
              <a:t>202</a:t>
            </a:r>
            <a:r>
              <a:rPr lang="hr-HR" sz="4000" dirty="0" smtClean="0"/>
              <a:t>5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sz="2800" dirty="0"/>
              <a:t>Prihodi:    </a:t>
            </a:r>
            <a:r>
              <a:rPr lang="hr-HR" sz="2800" dirty="0" smtClean="0"/>
              <a:t>1.390.292,09</a:t>
            </a:r>
            <a:r>
              <a:rPr lang="it-IT" sz="2800" dirty="0" smtClean="0"/>
              <a:t> </a:t>
            </a:r>
            <a:r>
              <a:rPr lang="hr-HR" sz="2800" dirty="0" smtClean="0"/>
              <a:t>eura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/>
              <a:t>Rashodi:   </a:t>
            </a:r>
            <a:r>
              <a:rPr lang="hr-HR" sz="2800" dirty="0" smtClean="0"/>
              <a:t>1.360.831,70 eura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/>
              <a:t>Razlika:     </a:t>
            </a:r>
            <a:r>
              <a:rPr lang="hr-HR" sz="2800" dirty="0" smtClean="0"/>
              <a:t>29.460,39 eura</a:t>
            </a:r>
            <a:endParaRPr lang="it-IT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SURADNJA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MROSP, MZO, MKM, MP, HSUTI, HZMO, HSCDP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NACIONALNA ZAKLADA ZA RAZVOJ CIVILNOGA DRUŠTVA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ESF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PGŽ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HZZ, HSUTI, HZMO, HSCDP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DONACIJE…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PLAŽA KOSTANJ (OD 1984.)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766" y="1567466"/>
            <a:ext cx="9739412" cy="26585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Prilagođena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U </a:t>
            </a:r>
            <a:r>
              <a:rPr lang="en-US" sz="2400" dirty="0" err="1"/>
              <a:t>suradnji</a:t>
            </a:r>
            <a:r>
              <a:rPr lang="en-US" sz="2400" dirty="0"/>
              <a:t> s </a:t>
            </a:r>
            <a:r>
              <a:rPr lang="en-US" sz="2400" dirty="0" err="1"/>
              <a:t>Gradom</a:t>
            </a:r>
            <a:r>
              <a:rPr lang="en-US" sz="2400" dirty="0"/>
              <a:t> Rijeka </a:t>
            </a:r>
            <a:r>
              <a:rPr lang="en-US" sz="2400" dirty="0" err="1"/>
              <a:t>osigurani</a:t>
            </a:r>
            <a:r>
              <a:rPr lang="en-US" sz="2400" dirty="0"/>
              <a:t> </a:t>
            </a:r>
            <a:r>
              <a:rPr lang="en-US" sz="2400" dirty="0" err="1"/>
              <a:t>spasioci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radova</a:t>
            </a:r>
            <a:r>
              <a:rPr lang="en-US" sz="2400" dirty="0"/>
              <a:t> </a:t>
            </a:r>
            <a:r>
              <a:rPr lang="en-US" sz="2400" dirty="0" err="1"/>
              <a:t>osigurana</a:t>
            </a:r>
            <a:r>
              <a:rPr lang="en-US" sz="2400" dirty="0"/>
              <a:t> je </a:t>
            </a:r>
            <a:r>
              <a:rPr lang="en-US" sz="2400" dirty="0" err="1"/>
              <a:t>ispomoć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naše</a:t>
            </a:r>
            <a:r>
              <a:rPr lang="en-US" sz="2400" dirty="0"/>
              <a:t> </a:t>
            </a:r>
            <a:r>
              <a:rPr lang="en-US" sz="2400" dirty="0" err="1"/>
              <a:t>korisnike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5229"/>
            <a:ext cx="4633784" cy="311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4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OSIGURANI PRIJEVOZ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059" y="1530395"/>
            <a:ext cx="10530244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PGŽ </a:t>
            </a:r>
            <a:r>
              <a:rPr lang="en-US" sz="2400" dirty="0" err="1" smtClean="0"/>
              <a:t>donirala</a:t>
            </a:r>
            <a:r>
              <a:rPr lang="hr-HR" sz="2400" dirty="0" smtClean="0"/>
              <a:t> kombi</a:t>
            </a:r>
            <a:r>
              <a:rPr lang="en-US" sz="2400" dirty="0" smtClean="0"/>
              <a:t> </a:t>
            </a:r>
            <a:r>
              <a:rPr lang="en-US" sz="2400" dirty="0" err="1"/>
              <a:t>Udruzi</a:t>
            </a:r>
            <a:r>
              <a:rPr lang="en-US" sz="2400" dirty="0"/>
              <a:t> 2018. </a:t>
            </a:r>
            <a:r>
              <a:rPr lang="en-US" sz="2400" dirty="0" err="1"/>
              <a:t>godine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hr-HR" sz="2400" smtClean="0"/>
              <a:t>Osigurani vozači</a:t>
            </a:r>
            <a:endParaRPr lang="hr-HR" sz="2400"/>
          </a:p>
          <a:p>
            <a:pPr>
              <a:lnSpc>
                <a:spcPct val="150000"/>
              </a:lnSpc>
            </a:pPr>
            <a:r>
              <a:rPr lang="hr-HR" sz="2400" dirty="0" smtClean="0"/>
              <a:t>K</a:t>
            </a:r>
            <a:r>
              <a:rPr lang="en-US" sz="2400" dirty="0" err="1" smtClean="0"/>
              <a:t>ombi</a:t>
            </a:r>
            <a:r>
              <a:rPr lang="en-US" sz="2400" dirty="0" smtClean="0"/>
              <a:t> </a:t>
            </a:r>
            <a:r>
              <a:rPr lang="en-US" sz="2400" dirty="0" err="1"/>
              <a:t>vozilom</a:t>
            </a:r>
            <a:r>
              <a:rPr lang="en-US" sz="2400" dirty="0"/>
              <a:t>, </a:t>
            </a:r>
            <a:r>
              <a:rPr lang="en-US" sz="2400" dirty="0" err="1"/>
              <a:t>Udruga</a:t>
            </a:r>
            <a:r>
              <a:rPr lang="en-US" sz="2400" dirty="0"/>
              <a:t> </a:t>
            </a:r>
            <a:r>
              <a:rPr lang="en-US" sz="2400" dirty="0" err="1"/>
              <a:t>prevozi</a:t>
            </a:r>
            <a:r>
              <a:rPr lang="en-US" sz="2400" dirty="0"/>
              <a:t> </a:t>
            </a:r>
            <a:r>
              <a:rPr lang="en-US" sz="2400" dirty="0" err="1"/>
              <a:t>korisnike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razne</a:t>
            </a:r>
            <a:r>
              <a:rPr lang="en-US" sz="2400" dirty="0"/>
              <a:t> </a:t>
            </a:r>
            <a:r>
              <a:rPr lang="en-US" sz="2400" dirty="0" err="1"/>
              <a:t>radionice</a:t>
            </a:r>
            <a:r>
              <a:rPr lang="en-US" sz="2400" dirty="0"/>
              <a:t>, </a:t>
            </a:r>
            <a:r>
              <a:rPr lang="en-US" sz="2400" dirty="0" err="1"/>
              <a:t>festivale</a:t>
            </a:r>
            <a:r>
              <a:rPr lang="en-US" sz="2400" dirty="0"/>
              <a:t>,   </a:t>
            </a:r>
            <a:r>
              <a:rPr lang="en-US" sz="2400" dirty="0" err="1"/>
              <a:t>nastupe</a:t>
            </a:r>
            <a:r>
              <a:rPr lang="en-US" sz="2400" dirty="0"/>
              <a:t>, </a:t>
            </a:r>
            <a:r>
              <a:rPr lang="en-US" sz="2400" dirty="0" err="1"/>
              <a:t>izlete</a:t>
            </a:r>
            <a:r>
              <a:rPr lang="en-US" sz="2400" dirty="0"/>
              <a:t>…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53" y="4297458"/>
            <a:ext cx="3414056" cy="25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8987" y="344147"/>
            <a:ext cx="9652915" cy="34493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Našim</a:t>
            </a:r>
            <a:r>
              <a:rPr lang="en-US" sz="2000" dirty="0"/>
              <a:t> </a:t>
            </a:r>
            <a:r>
              <a:rPr lang="en-US" sz="2000" dirty="0" err="1"/>
              <a:t>pokretnim</a:t>
            </a:r>
            <a:r>
              <a:rPr lang="en-US" sz="2000" dirty="0"/>
              <a:t> </a:t>
            </a:r>
            <a:r>
              <a:rPr lang="en-US" sz="2000" dirty="0" err="1"/>
              <a:t>članovima</a:t>
            </a:r>
            <a:r>
              <a:rPr lang="en-US" sz="2000" dirty="0"/>
              <a:t> </a:t>
            </a:r>
            <a:r>
              <a:rPr lang="en-US" sz="2000" dirty="0" err="1"/>
              <a:t>osigurana</a:t>
            </a:r>
            <a:r>
              <a:rPr lang="en-US" sz="2000" dirty="0"/>
              <a:t> je </a:t>
            </a:r>
            <a:r>
              <a:rPr lang="en-US" sz="2000" dirty="0" err="1"/>
              <a:t>besplatna</a:t>
            </a:r>
            <a:r>
              <a:rPr lang="en-US" sz="2000" dirty="0"/>
              <a:t> </a:t>
            </a:r>
            <a:r>
              <a:rPr lang="en-US" sz="2000" dirty="0" err="1"/>
              <a:t>godišnja</a:t>
            </a:r>
            <a:r>
              <a:rPr lang="en-US" sz="2000" dirty="0"/>
              <a:t> </a:t>
            </a:r>
            <a:r>
              <a:rPr lang="en-US" sz="2000" dirty="0" err="1"/>
              <a:t>pokazna</a:t>
            </a:r>
            <a:r>
              <a:rPr lang="en-US" sz="2000" dirty="0"/>
              <a:t> </a:t>
            </a:r>
            <a:r>
              <a:rPr lang="en-US" sz="2000" dirty="0" err="1"/>
              <a:t>karta</a:t>
            </a:r>
            <a:r>
              <a:rPr lang="en-US" sz="2000" dirty="0"/>
              <a:t> u </a:t>
            </a:r>
            <a:r>
              <a:rPr lang="en-US" sz="2000" dirty="0" err="1"/>
              <a:t>suradnji</a:t>
            </a:r>
            <a:r>
              <a:rPr lang="en-US" sz="2000" dirty="0"/>
              <a:t> s </a:t>
            </a:r>
            <a:r>
              <a:rPr lang="en-US" sz="2000" dirty="0" err="1"/>
              <a:t>Odjelom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zdravstvo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skrb</a:t>
            </a:r>
            <a:r>
              <a:rPr lang="en-US" sz="2000" dirty="0"/>
              <a:t> </a:t>
            </a:r>
            <a:r>
              <a:rPr lang="en-US" sz="2000" dirty="0" err="1"/>
              <a:t>Grada</a:t>
            </a:r>
            <a:r>
              <a:rPr lang="en-US" sz="2000" dirty="0"/>
              <a:t> </a:t>
            </a:r>
            <a:r>
              <a:rPr lang="en-US" sz="2000" dirty="0" err="1"/>
              <a:t>Rijeke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hr-HR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suradnji</a:t>
            </a:r>
            <a:r>
              <a:rPr lang="en-US" sz="2000" dirty="0"/>
              <a:t> s </a:t>
            </a:r>
            <a:r>
              <a:rPr lang="en-US" sz="2000" dirty="0" err="1"/>
              <a:t>Autotrolejem</a:t>
            </a:r>
            <a:r>
              <a:rPr lang="en-US" sz="2000" dirty="0"/>
              <a:t> </a:t>
            </a:r>
            <a:r>
              <a:rPr lang="en-US" sz="2000" dirty="0" err="1"/>
              <a:t>osiguran</a:t>
            </a:r>
            <a:r>
              <a:rPr lang="en-US" sz="2000" dirty="0"/>
              <a:t> je </a:t>
            </a:r>
            <a:r>
              <a:rPr lang="en-US" sz="2000" dirty="0" err="1"/>
              <a:t>prijevoz</a:t>
            </a:r>
            <a:r>
              <a:rPr lang="en-US" sz="2000" dirty="0"/>
              <a:t> kombi </a:t>
            </a:r>
            <a:r>
              <a:rPr lang="en-US" sz="2000" dirty="0" err="1"/>
              <a:t>vozilom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naše</a:t>
            </a:r>
            <a:r>
              <a:rPr lang="en-US" sz="2000" dirty="0"/>
              <a:t> </a:t>
            </a:r>
            <a:r>
              <a:rPr lang="en-US" sz="2000" dirty="0" err="1"/>
              <a:t>članove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 u </a:t>
            </a:r>
            <a:r>
              <a:rPr lang="en-US" sz="2000" dirty="0" err="1"/>
              <a:t>mogućnosti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</a:t>
            </a:r>
            <a:r>
              <a:rPr lang="en-US" sz="2000" dirty="0" err="1"/>
              <a:t>javni</a:t>
            </a:r>
            <a:r>
              <a:rPr lang="en-US" sz="2000" dirty="0"/>
              <a:t> </a:t>
            </a:r>
            <a:r>
              <a:rPr lang="en-US" sz="2000" dirty="0" err="1"/>
              <a:t>gradski</a:t>
            </a:r>
            <a:r>
              <a:rPr lang="en-US" sz="2000" dirty="0"/>
              <a:t> </a:t>
            </a:r>
            <a:r>
              <a:rPr lang="en-US" sz="2000" dirty="0" err="1"/>
              <a:t>prijevoz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hr-HR" sz="2000" dirty="0" err="1" smtClean="0"/>
              <a:t>B</a:t>
            </a:r>
            <a:r>
              <a:rPr lang="en-US" sz="2000" dirty="0" err="1" smtClean="0"/>
              <a:t>ilježimo</a:t>
            </a:r>
            <a:r>
              <a:rPr lang="en-US" sz="2000" dirty="0" smtClean="0"/>
              <a:t> </a:t>
            </a:r>
            <a:r>
              <a:rPr lang="en-US" sz="2000" dirty="0" err="1"/>
              <a:t>stalni</a:t>
            </a:r>
            <a:r>
              <a:rPr lang="en-US" sz="2000" dirty="0"/>
              <a:t> </a:t>
            </a:r>
            <a:r>
              <a:rPr lang="en-US" sz="2000" dirty="0" err="1"/>
              <a:t>porast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kombi </a:t>
            </a:r>
            <a:r>
              <a:rPr lang="en-US" sz="2000" dirty="0" err="1"/>
              <a:t>uslugom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Autotrolej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Kombi </a:t>
            </a:r>
            <a:r>
              <a:rPr lang="en-US" sz="2000" dirty="0" err="1"/>
              <a:t>vozilo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je </a:t>
            </a:r>
            <a:r>
              <a:rPr lang="en-US" sz="2000" dirty="0" err="1"/>
              <a:t>naručiti</a:t>
            </a:r>
            <a:r>
              <a:rPr lang="en-US" sz="2000" dirty="0"/>
              <a:t> u </a:t>
            </a:r>
            <a:r>
              <a:rPr lang="en-US" sz="2000" dirty="0" err="1"/>
              <a:t>Udruzi</a:t>
            </a:r>
            <a:r>
              <a:rPr lang="en-US" sz="2000" dirty="0"/>
              <a:t> do 12.00 sati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ranije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5373"/>
            <a:ext cx="4188941" cy="2792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61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OSOBNI ASISTENTI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7203" y="1814601"/>
            <a:ext cx="9924763" cy="22384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 smtClean="0"/>
              <a:t>Temeljem Ugovora o pružanju usluga osobne asistencije osiguravamo osobnog asistenta za 68 </a:t>
            </a:r>
            <a:r>
              <a:rPr lang="en-US" sz="2400" dirty="0" err="1" smtClean="0"/>
              <a:t>član</a:t>
            </a:r>
            <a:r>
              <a:rPr lang="hr-HR" sz="2400" dirty="0" smtClean="0"/>
              <a:t>a</a:t>
            </a:r>
            <a:r>
              <a:rPr lang="en-US" sz="2400" dirty="0" smtClean="0"/>
              <a:t> </a:t>
            </a:r>
            <a:r>
              <a:rPr lang="hr-HR" sz="2400" dirty="0" smtClean="0"/>
              <a:t>Udruge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Zaposleno</a:t>
            </a:r>
            <a:r>
              <a:rPr lang="en-US" sz="2400" dirty="0"/>
              <a:t> </a:t>
            </a:r>
            <a:r>
              <a:rPr lang="hr-HR" sz="2400" dirty="0" smtClean="0"/>
              <a:t>75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osobnih</a:t>
            </a:r>
            <a:r>
              <a:rPr lang="en-US" sz="2400" dirty="0"/>
              <a:t> </a:t>
            </a:r>
            <a:r>
              <a:rPr lang="en-US" sz="2400" dirty="0" err="1"/>
              <a:t>asistenata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1 </a:t>
            </a:r>
            <a:r>
              <a:rPr lang="en-US" sz="2400" dirty="0" err="1"/>
              <a:t>voditelj</a:t>
            </a:r>
            <a:r>
              <a:rPr lang="en-US" sz="2400" dirty="0"/>
              <a:t>/</a:t>
            </a:r>
            <a:r>
              <a:rPr lang="en-US" sz="2400" dirty="0" err="1"/>
              <a:t>koordinator</a:t>
            </a:r>
            <a:r>
              <a:rPr lang="en-US" sz="2400" dirty="0"/>
              <a:t> </a:t>
            </a:r>
            <a:r>
              <a:rPr lang="en-US" sz="2400" dirty="0" err="1"/>
              <a:t>projekta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POMOĆNICI U NASTAVI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U </a:t>
            </a:r>
            <a:r>
              <a:rPr lang="pl-PL" sz="2400" dirty="0" smtClean="0"/>
              <a:t>školskoj godini 2025./2026. </a:t>
            </a:r>
            <a:r>
              <a:rPr lang="pl-PL" sz="2400" dirty="0"/>
              <a:t>zaposleno je 10 pomoćnika u nastavi za </a:t>
            </a:r>
            <a:r>
              <a:rPr lang="pl-PL" sz="2400" dirty="0">
                <a:solidFill>
                  <a:schemeClr val="tx1"/>
                </a:solidFill>
              </a:rPr>
              <a:t>13</a:t>
            </a:r>
            <a:r>
              <a:rPr lang="pl-PL" sz="2400" dirty="0"/>
              <a:t> učenika (Centar za odgoj i obrazovanje)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Prilagođeno 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92D050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641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Faseta</vt:lpstr>
      <vt:lpstr>VIII. REDOVNA SKUPŠTINA ŽUPANIJSKE UDRUGE CDP </vt:lpstr>
      <vt:lpstr>IZVJEŠĆE O RADU ZA PROTEKLO RAZDOBLJE 2025. </vt:lpstr>
      <vt:lpstr>PRIHODI I RASHODI UDRUGE U 2025.</vt:lpstr>
      <vt:lpstr>SURADNJA</vt:lpstr>
      <vt:lpstr>PLAŽA KOSTANJ (OD 1984.)</vt:lpstr>
      <vt:lpstr>OSIGURANI PRIJEVOZ</vt:lpstr>
      <vt:lpstr>PowerPoint Presentation</vt:lpstr>
      <vt:lpstr>OSOBNI ASISTENTI </vt:lpstr>
      <vt:lpstr>POMOĆNICI U NASTAVI</vt:lpstr>
      <vt:lpstr>TEMELJNA SUSTAVNA PODRŠKA</vt:lpstr>
      <vt:lpstr>SOCIJALNA I PSIHOSOCIJALNA ZAŠTITA DJECE S VIŠESTRUKIM TEŠKOĆAMA U RAZVOJU ZA VRIJEME ŠKOLSKIH PRAZNIKA</vt:lpstr>
      <vt:lpstr>ODMOR OD SKRBI</vt:lpstr>
      <vt:lpstr>JAVNI RAD</vt:lpstr>
      <vt:lpstr>IZVANINSTITUCIONALNE RADIONICE</vt:lpstr>
      <vt:lpstr>FESTIVAL STVARALAŠTVA I DOSTIGNUĆA DJECE S TEŠKOĆAMA U RAZVOJU I OSOBA S INVALIDITETOM  </vt:lpstr>
      <vt:lpstr>POMOĆ </vt:lpstr>
      <vt:lpstr>NEOSTVARENI CILJEVI UDRUGE U PRETHODNOM RAZDOBLJU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Ana Santaleza</cp:lastModifiedBy>
  <cp:revision>20</cp:revision>
  <cp:lastPrinted>2026-03-20T13:20:21Z</cp:lastPrinted>
  <dcterms:created xsi:type="dcterms:W3CDTF">2025-02-21T09:46:40Z</dcterms:created>
  <dcterms:modified xsi:type="dcterms:W3CDTF">2026-03-20T13:49:24Z</dcterms:modified>
</cp:coreProperties>
</file>